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What data they have? What’s their question?</a:t>
            </a:r>
          </a:p>
          <a:p>
            <a:pPr/>
          </a:p>
          <a:p>
            <a:pPr/>
            <a:r>
              <a:t>(A) The ingredients contained in two recipes (left column), together with the flavor compounds that are known to be present in the ingredients (right column). Each flavor compound is linked to the ingredients that contain it, forming a bipartite network. Some compounds (shown in boldface) are shared by multiple ingredients. (B) If we project the ingredient-compound bipartite network into the ingredient space, we obtain the flavor network, whose nodes are ingredients, linked if they share at least one flavor compound. The thickness of links represents the number of flavor compounds two ingredients share and the size of each circle corresponds to the prevalence of the ingredients in recipes.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‘Roots’ are references and citations to them, with depth scaled to their publication date, ‘branches’ on the tree are citing articles, with height scaled to publication date and length scaled to the number of future citations.</a:t>
            </a:r>
          </a:p>
          <a:p>
            <a:pPr/>
          </a:p>
          <a:p>
            <a:pPr/>
            <a:r>
              <a:t>Branches curve downward (brown) if citing articles also cite the focal paper’s references, and</a:t>
            </a:r>
          </a:p>
          <a:p>
            <a:pPr/>
            <a:r>
              <a:t>upward (green) if they ignore them.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‘Roots’ are references and citations to them, with depth scaled to their publication date, ‘branches’ on the tree are citing articles, with height scaled to publication date and length scaled to the number of future citations.</a:t>
            </a:r>
          </a:p>
          <a:p>
            <a:pPr/>
          </a:p>
          <a:p>
            <a:pPr/>
            <a:r>
              <a:t>Branches curve downward (brown) if citing articles also cite the focal paper’s references, and</a:t>
            </a:r>
          </a:p>
          <a:p>
            <a:pPr/>
            <a:r>
              <a:t>upward (green) if they ignore them.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Not resilient: In Individual A’s network (Figure 1(a)), higher sadness leads to lower happiness (a temporal relation where sadness influences subsequent happiness at -0.6), lower happiness leads to lower social engagement (a temporal relation where happiness influences subsequent communal behavior at +0.6), and lower social engagement leads to higher sadness (a temporal relation where communal behavior influences subsequent sadness at -0.6).</a:t>
            </a:r>
          </a:p>
          <a:p>
            <a:pPr/>
          </a:p>
          <a:p>
            <a:pPr/>
            <a:r>
              <a:t>Hence the three temporal relations together form a positive feedback loop, a structure that sustains changes in sadness.</a:t>
            </a:r>
          </a:p>
          <a:p>
            <a:pPr/>
          </a:p>
          <a:p>
            <a:pPr/>
            <a:r>
              <a:t>Resilient: The overall effect of this cyclic structure is negative (-0.6 ∗ 0.6 ∗ 0.6 = -0.216); hence the three temporal relations together form a negative feedback loop. Here, the structure of the relations facilitates regulation of sadness.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Not resilient: In Individual A’s network (Figure 1(a)), higher sadness leads to lower happiness (a temporal relation where sadness influences subsequent happiness at -0.6), lower happiness leads to lower social engagement (a temporal relation where happiness influences subsequent communal behavior at +0.6), and lower social engagement leads to higher sadness (a temporal relation where communal behavior influences subsequent sadness at -0.6).</a:t>
            </a:r>
          </a:p>
          <a:p>
            <a:pPr/>
          </a:p>
          <a:p>
            <a:pPr/>
            <a:r>
              <a:t>Hence the three temporal relations together form a positive feedback loop, a structure that sustains changes in sadness.</a:t>
            </a:r>
          </a:p>
          <a:p>
            <a:pPr/>
          </a:p>
          <a:p>
            <a:pPr/>
            <a:r>
              <a:t>Resilient: The overall effect of this cyclic structure is negative (-0.6 ∗ 0.6 ∗ 0.6 = -0.216); hence the three temporal relations together form a negative feedback loop. Here, the structure of the relations facilitates regulation of sadness.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Schizophrenia</a:t>
            </a:r>
          </a:p>
          <a:p>
            <a:pPr/>
          </a:p>
          <a:p>
            <a:pPr/>
            <a:r>
              <a:t>Animal Fluency Test as part of the comprehensive neuropsychological evaluation</a:t>
            </a:r>
          </a:p>
          <a:p>
            <a:pPr/>
          </a:p>
          <a:p>
            <a:pPr/>
            <a:r>
              <a:t>Subjects were asked to name as many animals as they could within 60 s. The semantic space analysis was performed on 16 target words (bear, camel, cat, cow, deer, dog, elephant, giraffe, goat, horse, lion, pig, rabbit, sheep, tiger, and zebra) that were among the 25 most frequent responses for the subjects and could be categorized into two possible dimensions (large-small, domestic-wild).</a:t>
            </a:r>
          </a:p>
          <a:p>
            <a:pPr/>
          </a:p>
          <a:p>
            <a:pPr/>
            <a:r>
              <a:t>Pathfinder (PF) analysis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Schizophrenia</a:t>
            </a:r>
          </a:p>
          <a:p>
            <a:pPr/>
          </a:p>
          <a:p>
            <a:pPr/>
            <a:r>
              <a:t>Animal Fluency Test as part of the comprehensive neuropsychological evaluation</a:t>
            </a:r>
          </a:p>
          <a:p>
            <a:pPr/>
          </a:p>
          <a:p>
            <a:pPr/>
            <a:r>
              <a:t>Subjects were asked to name as many animals as they could within 60 s. The semantic space analysis was performed on 16 target words (bear, camel, cat, cow, deer, dog, elephant, giraffe, goat, horse, lion, pig, rabbit, sheep, tiger, and zebra) that were among the 25 most frequent responses for the subjects and could be categorized into two possible dimensions (large-small, domestic-wild).</a:t>
            </a:r>
          </a:p>
          <a:p>
            <a:pPr/>
          </a:p>
          <a:p>
            <a:pPr/>
            <a:r>
              <a:t>Pathfinder (PF) analysis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What’s node, what’s tie, and directed? Weighted? What does the visualization tell us?</a:t>
            </a:r>
          </a:p>
          <a:p>
            <a:pPr/>
          </a:p>
          <a:p>
            <a:pPr/>
            <a:r>
              <a:t>(A) The ingredients contained in two recipes (left column), together with the flavor compounds that are known to be present in the ingredients (right column). Each flavor compound is linked to the ingredients that contain it, forming a bipartite network. Some compounds (shown in boldface) are shared by multiple ingredients. (B) If we project the ingredient-compound bipartite network into the ingredient space, we obtain the flavor network, whose nodes are ingredients, linked if they share at least one flavor compound. The thickness of links represents the number of flavor compounds two ingredients share and the size of each circle corresponds to the prevalence of the ingredients in recipes.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If we keep ingredients as the node, what else could be the tie?</a:t>
            </a:r>
          </a:p>
          <a:p>
            <a:pPr/>
          </a:p>
          <a:p>
            <a:pPr/>
            <a:r>
              <a:t>(A) The ingredients contained in two recipes (left column), together with the flavor compounds that are known to be present in the ingredients (right column). Each flavor compound is linked to the ingredients that contain it, forming a bipartite network. Some compounds (shown in boldface) are shared by multiple ingredients. (B) If we project the ingredient-compound bipartite network into the ingredient space, we obtain the flavor network, whose nodes are ingredients, linked if they share at least one flavor compound. The thickness of links represents the number of flavor compounds two ingredients share and the size of each circle corresponds to the prevalence of the ingredients in recipes.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For example, node as cuisines (e.g., east asian / latin american), tie as the number of shard ingredients.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What data they have? What’s their question?</a:t>
            </a:r>
          </a:p>
          <a:p>
            <a:pPr/>
          </a:p>
          <a:p>
            <a:pPr/>
            <a:r>
              <a:t>The edge weights correspond to the average daily ﬂow along the edge (between counties) during this week</a:t>
            </a:r>
          </a:p>
          <a:p>
            <a:pPr/>
          </a:p>
          <a:p>
            <a:pPr/>
            <a:r>
              <a:t>During lockdown, less dense</a:t>
            </a:r>
          </a:p>
          <a:p>
            <a:pPr/>
          </a:p>
          <a:p>
            <a:pPr/>
            <a:r>
              <a:t>(A) Depiction of the networks. Line widths indicate the average number of daily trips along each connection. During lockdown, there are fewer trips in total, fewer unique edges, and fewer long-distance connections.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Is the loss of mobility universally the same across Germany?</a:t>
            </a:r>
          </a:p>
          <a:p>
            <a:pPr/>
          </a:p>
          <a:p>
            <a:pPr/>
            <a:r>
              <a:t>Edge weights of the prelockdown network were rescaled such that it is structurally similar to the prelockdown network (as having the same total number of trips as the lockdown network)</a:t>
            </a:r>
          </a:p>
          <a:p>
            <a:pPr/>
          </a:p>
          <a:p>
            <a:pPr/>
            <a:r>
              <a:t>The loss of density during lockdown cannot be explained by a global, uniform reduction of mobility alone. </a:t>
            </a:r>
          </a:p>
          <a:p>
            <a:pPr/>
          </a:p>
          <a:p>
            <a:pPr/>
            <a:r>
              <a:t>(A) Depiction of the networks. Line widths indicate the average number of daily trips along each connection. During lockdown, there are fewer trips in total, fewer unique edges, and fewer long-distance connections.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What data they have? What’s their question?</a:t>
            </a:r>
          </a:p>
          <a:p>
            <a:pPr/>
          </a:p>
          <a:p>
            <a:pPr/>
            <a:r>
              <a:t>Placements for 267 computer science faculty among 10 universities, with placements from one particular university highlighted.</a:t>
            </a:r>
          </a:p>
          <a:p>
            <a:pPr/>
          </a:p>
          <a:p>
            <a:pPr/>
            <a:r>
              <a:t>female graduates generally place worse than male graduates from the same institution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What does this figure tell us, that something that is not shown in the previous figure?</a:t>
            </a:r>
          </a:p>
          <a:p>
            <a:pPr/>
          </a:p>
          <a:p>
            <a:pPr/>
            <a:r>
              <a:t>Ranked from left to right from the most prestigeous to the least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‘Roots’ are references and citations to them, with depth scaled to their publication date, ‘branches’ on the tree are citing articles, with height scaled to publication date and length scaled to the number of future citations.</a:t>
            </a:r>
          </a:p>
          <a:p>
            <a:pPr/>
          </a:p>
          <a:p>
            <a:pPr/>
            <a:r>
              <a:t>Branches curve downward (brown) if citing articles also cite the focal paper’s references, and</a:t>
            </a:r>
          </a:p>
          <a:p>
            <a:pPr/>
            <a:r>
              <a:t>upward (green) if they ignore them.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video" Target="https://www.youtube.com/embed/KpedmJdrTpY?feature=oembed" TargetMode="External"/><Relationship Id="rId3" Type="http://schemas.openxmlformats.org/officeDocument/2006/relationships/image" Target="../media/image2.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openxmlformats.org/officeDocument/2006/relationships/image" Target="../media/image1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Alvin Zhou, 11/23/2021"/>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Alvin Zhou, 11/23/2021</a:t>
            </a:r>
          </a:p>
        </p:txBody>
      </p:sp>
      <p:sp>
        <p:nvSpPr>
          <p:cNvPr id="152" name="What Networks Could Be"/>
          <p:cNvSpPr txBox="1"/>
          <p:nvPr>
            <p:ph type="ctrTitle"/>
          </p:nvPr>
        </p:nvSpPr>
        <p:spPr>
          <a:prstGeom prst="rect">
            <a:avLst/>
          </a:prstGeom>
        </p:spPr>
        <p:txBody>
          <a:bodyPr/>
          <a:lstStyle/>
          <a:p>
            <a:pPr/>
            <a:r>
              <a:t>What Networks Could Be</a:t>
            </a:r>
          </a:p>
        </p:txBody>
      </p:sp>
      <p:sp>
        <p:nvSpPr>
          <p:cNvPr id="153" name="Different Approaches to Network Analyses"/>
          <p:cNvSpPr txBox="1"/>
          <p:nvPr>
            <p:ph type="subTitle" sz="quarter" idx="1"/>
          </p:nvPr>
        </p:nvSpPr>
        <p:spPr>
          <a:prstGeom prst="rect">
            <a:avLst/>
          </a:prstGeom>
        </p:spPr>
        <p:txBody>
          <a:bodyPr/>
          <a:lstStyle/>
          <a:p>
            <a:pPr/>
            <a:r>
              <a:t>Different Approaches to Network Analyses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 name="Image" descr="Image"/>
          <p:cNvPicPr>
            <a:picLocks noChangeAspect="1"/>
          </p:cNvPicPr>
          <p:nvPr/>
        </p:nvPicPr>
        <p:blipFill>
          <a:blip r:embed="rId3">
            <a:extLst/>
          </a:blip>
          <a:stretch>
            <a:fillRect/>
          </a:stretch>
        </p:blipFill>
        <p:spPr>
          <a:xfrm>
            <a:off x="987331" y="827851"/>
            <a:ext cx="22409338" cy="12060298"/>
          </a:xfrm>
          <a:prstGeom prst="rect">
            <a:avLst/>
          </a:prstGeom>
          <a:ln w="12700">
            <a:miter lim="400000"/>
          </a:ln>
        </p:spPr>
      </p:pic>
      <p:sp>
        <p:nvSpPr>
          <p:cNvPr id="196" name="Clauset et al. (2015)"/>
          <p:cNvSpPr txBox="1"/>
          <p:nvPr/>
        </p:nvSpPr>
        <p:spPr>
          <a:xfrm>
            <a:off x="21465524" y="13170979"/>
            <a:ext cx="281300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Clauset et al. (2015)</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Image" descr="Image"/>
          <p:cNvPicPr>
            <a:picLocks noChangeAspect="1"/>
          </p:cNvPicPr>
          <p:nvPr/>
        </p:nvPicPr>
        <p:blipFill>
          <a:blip r:embed="rId3">
            <a:extLst/>
          </a:blip>
          <a:stretch>
            <a:fillRect/>
          </a:stretch>
        </p:blipFill>
        <p:spPr>
          <a:xfrm>
            <a:off x="49133" y="1716730"/>
            <a:ext cx="24285734" cy="10282540"/>
          </a:xfrm>
          <a:prstGeom prst="rect">
            <a:avLst/>
          </a:prstGeom>
          <a:ln w="12700">
            <a:miter lim="400000"/>
          </a:ln>
        </p:spPr>
      </p:pic>
      <p:sp>
        <p:nvSpPr>
          <p:cNvPr id="201" name="Clauset et al. (2015)"/>
          <p:cNvSpPr txBox="1"/>
          <p:nvPr/>
        </p:nvSpPr>
        <p:spPr>
          <a:xfrm>
            <a:off x="21465524" y="13170979"/>
            <a:ext cx="281300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Clauset et al. (2015)</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5" name="Image" descr="Image"/>
          <p:cNvPicPr>
            <a:picLocks noChangeAspect="1"/>
          </p:cNvPicPr>
          <p:nvPr/>
        </p:nvPicPr>
        <p:blipFill>
          <a:blip r:embed="rId3">
            <a:extLst/>
          </a:blip>
          <a:stretch>
            <a:fillRect/>
          </a:stretch>
        </p:blipFill>
        <p:spPr>
          <a:xfrm>
            <a:off x="6899221" y="115267"/>
            <a:ext cx="10585558" cy="13485466"/>
          </a:xfrm>
          <a:prstGeom prst="rect">
            <a:avLst/>
          </a:prstGeom>
          <a:ln w="12700">
            <a:miter lim="400000"/>
          </a:ln>
        </p:spPr>
      </p:pic>
      <p:sp>
        <p:nvSpPr>
          <p:cNvPr id="206" name="Wu et al. (2019)"/>
          <p:cNvSpPr txBox="1"/>
          <p:nvPr/>
        </p:nvSpPr>
        <p:spPr>
          <a:xfrm>
            <a:off x="21999270" y="13138888"/>
            <a:ext cx="222626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Wu et al. (2019)</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Image" descr="Image"/>
          <p:cNvPicPr>
            <a:picLocks noChangeAspect="1"/>
          </p:cNvPicPr>
          <p:nvPr/>
        </p:nvPicPr>
        <p:blipFill>
          <a:blip r:embed="rId3">
            <a:extLst/>
          </a:blip>
          <a:stretch>
            <a:fillRect/>
          </a:stretch>
        </p:blipFill>
        <p:spPr>
          <a:xfrm>
            <a:off x="2987690" y="193788"/>
            <a:ext cx="18288964" cy="13416200"/>
          </a:xfrm>
          <a:prstGeom prst="rect">
            <a:avLst/>
          </a:prstGeom>
          <a:ln w="12700">
            <a:miter lim="400000"/>
          </a:ln>
        </p:spPr>
      </p:pic>
      <p:sp>
        <p:nvSpPr>
          <p:cNvPr id="211" name="Wu et al. (2019)"/>
          <p:cNvSpPr txBox="1"/>
          <p:nvPr/>
        </p:nvSpPr>
        <p:spPr>
          <a:xfrm>
            <a:off x="21999270" y="13138888"/>
            <a:ext cx="222626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Wu et al. (2019)</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5" name="Image" descr="Image"/>
          <p:cNvPicPr>
            <a:picLocks noChangeAspect="1"/>
          </p:cNvPicPr>
          <p:nvPr/>
        </p:nvPicPr>
        <p:blipFill>
          <a:blip r:embed="rId3">
            <a:extLst/>
          </a:blip>
          <a:stretch>
            <a:fillRect/>
          </a:stretch>
        </p:blipFill>
        <p:spPr>
          <a:xfrm>
            <a:off x="6899221" y="115267"/>
            <a:ext cx="10585558" cy="13485466"/>
          </a:xfrm>
          <a:prstGeom prst="rect">
            <a:avLst/>
          </a:prstGeom>
          <a:ln w="12700">
            <a:miter lim="400000"/>
          </a:ln>
        </p:spPr>
      </p:pic>
      <p:sp>
        <p:nvSpPr>
          <p:cNvPr id="216" name="Wu et al. (2019)"/>
          <p:cNvSpPr txBox="1"/>
          <p:nvPr/>
        </p:nvSpPr>
        <p:spPr>
          <a:xfrm>
            <a:off x="21999270" y="13138888"/>
            <a:ext cx="222626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Wu et al. (2019)</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 name="Image" descr="Image"/>
          <p:cNvPicPr>
            <a:picLocks noChangeAspect="1"/>
          </p:cNvPicPr>
          <p:nvPr/>
        </p:nvPicPr>
        <p:blipFill>
          <a:blip r:embed="rId3">
            <a:extLst/>
          </a:blip>
          <a:stretch>
            <a:fillRect/>
          </a:stretch>
        </p:blipFill>
        <p:spPr>
          <a:xfrm>
            <a:off x="316000" y="802276"/>
            <a:ext cx="23752001" cy="12111448"/>
          </a:xfrm>
          <a:prstGeom prst="rect">
            <a:avLst/>
          </a:prstGeom>
          <a:ln w="12700">
            <a:miter lim="400000"/>
          </a:ln>
        </p:spPr>
      </p:pic>
      <p:sp>
        <p:nvSpPr>
          <p:cNvPr id="221" name="Yang et al. (2018)"/>
          <p:cNvSpPr txBox="1"/>
          <p:nvPr/>
        </p:nvSpPr>
        <p:spPr>
          <a:xfrm>
            <a:off x="21868226" y="13138888"/>
            <a:ext cx="2457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Yang et al. (2018)</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5" name="Image" descr="Image"/>
          <p:cNvPicPr>
            <a:picLocks noChangeAspect="1"/>
          </p:cNvPicPr>
          <p:nvPr/>
        </p:nvPicPr>
        <p:blipFill>
          <a:blip r:embed="rId3">
            <a:extLst/>
          </a:blip>
          <a:stretch>
            <a:fillRect/>
          </a:stretch>
        </p:blipFill>
        <p:spPr>
          <a:xfrm>
            <a:off x="4258220" y="-5198"/>
            <a:ext cx="15867561" cy="13726396"/>
          </a:xfrm>
          <a:prstGeom prst="rect">
            <a:avLst/>
          </a:prstGeom>
          <a:ln w="12700">
            <a:miter lim="400000"/>
          </a:ln>
        </p:spPr>
      </p:pic>
      <p:sp>
        <p:nvSpPr>
          <p:cNvPr id="226" name="Yang et al. (2018)"/>
          <p:cNvSpPr txBox="1"/>
          <p:nvPr/>
        </p:nvSpPr>
        <p:spPr>
          <a:xfrm>
            <a:off x="21868226" y="13138888"/>
            <a:ext cx="24576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Yang et al. (2018)</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 name="Image" descr="Image"/>
          <p:cNvPicPr>
            <a:picLocks noChangeAspect="1"/>
          </p:cNvPicPr>
          <p:nvPr/>
        </p:nvPicPr>
        <p:blipFill>
          <a:blip r:embed="rId3">
            <a:extLst/>
          </a:blip>
          <a:stretch>
            <a:fillRect/>
          </a:stretch>
        </p:blipFill>
        <p:spPr>
          <a:xfrm>
            <a:off x="2387491" y="2552285"/>
            <a:ext cx="19609018" cy="10893899"/>
          </a:xfrm>
          <a:prstGeom prst="rect">
            <a:avLst/>
          </a:prstGeom>
          <a:ln w="12700">
            <a:miter lim="400000"/>
          </a:ln>
        </p:spPr>
      </p:pic>
      <p:sp>
        <p:nvSpPr>
          <p:cNvPr id="231" name="Semantic Network"/>
          <p:cNvSpPr txBox="1"/>
          <p:nvPr>
            <p:ph type="title"/>
          </p:nvPr>
        </p:nvSpPr>
        <p:spPr>
          <a:xfrm>
            <a:off x="317500" y="1079500"/>
            <a:ext cx="21971000" cy="1434949"/>
          </a:xfrm>
          <a:prstGeom prst="rect">
            <a:avLst/>
          </a:prstGeom>
        </p:spPr>
        <p:txBody>
          <a:bodyPr/>
          <a:lstStyle/>
          <a:p>
            <a:pPr/>
            <a:r>
              <a:t>Semantic Network</a:t>
            </a:r>
          </a:p>
        </p:txBody>
      </p:sp>
      <p:sp>
        <p:nvSpPr>
          <p:cNvPr id="232" name="Words as nodes…"/>
          <p:cNvSpPr txBox="1"/>
          <p:nvPr>
            <p:ph type="body" idx="21"/>
          </p:nvPr>
        </p:nvSpPr>
        <p:spPr>
          <a:xfrm>
            <a:off x="317500" y="2372962"/>
            <a:ext cx="21971000" cy="2017603"/>
          </a:xfrm>
          <a:prstGeom prst="rect">
            <a:avLst/>
          </a:prstGeom>
          <a:extLst>
            <a:ext uri="{C572A759-6A51-4108-AA02-DFA0A04FC94B}">
              <ma14:wrappingTextBoxFlag xmlns:ma14="http://schemas.microsoft.com/office/mac/drawingml/2011/main" val="1"/>
            </a:ext>
          </a:extLst>
        </p:spPr>
        <p:txBody>
          <a:bodyPr/>
          <a:lstStyle/>
          <a:p>
            <a:pPr/>
            <a:r>
              <a:t>Words as nodes</a:t>
            </a:r>
          </a:p>
          <a:p>
            <a:pPr/>
            <a:r>
              <a:t>Ties as ?</a:t>
            </a:r>
          </a:p>
        </p:txBody>
      </p:sp>
      <p:sp>
        <p:nvSpPr>
          <p:cNvPr id="233" name="Paulsen et al. (1996)"/>
          <p:cNvSpPr txBox="1"/>
          <p:nvPr/>
        </p:nvSpPr>
        <p:spPr>
          <a:xfrm>
            <a:off x="21283091" y="13046968"/>
            <a:ext cx="286390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Paulsen et al. (1996)</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3">
            <a:extLst/>
          </a:blip>
          <a:stretch>
            <a:fillRect/>
          </a:stretch>
        </p:blipFill>
        <p:spPr>
          <a:xfrm>
            <a:off x="4085413" y="-112482"/>
            <a:ext cx="16213174" cy="13940964"/>
          </a:xfrm>
          <a:prstGeom prst="rect">
            <a:avLst/>
          </a:prstGeom>
          <a:ln w="12700">
            <a:miter lim="400000"/>
          </a:ln>
        </p:spPr>
      </p:pic>
      <p:sp>
        <p:nvSpPr>
          <p:cNvPr id="238" name="Paulsen et al. (1996)"/>
          <p:cNvSpPr txBox="1"/>
          <p:nvPr/>
        </p:nvSpPr>
        <p:spPr>
          <a:xfrm>
            <a:off x="21283091" y="13046968"/>
            <a:ext cx="286390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Paulsen et al. (1996)</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 name="vis.pdf" descr="vis.pdf"/>
          <p:cNvPicPr>
            <a:picLocks noChangeAspect="1"/>
          </p:cNvPicPr>
          <p:nvPr/>
        </p:nvPicPr>
        <p:blipFill>
          <a:blip r:embed="rId2">
            <a:extLst/>
          </a:blip>
          <a:stretch>
            <a:fillRect/>
          </a:stretch>
        </p:blipFill>
        <p:spPr>
          <a:xfrm>
            <a:off x="5608256" y="-355818"/>
            <a:ext cx="19251943" cy="14427636"/>
          </a:xfrm>
          <a:prstGeom prst="rect">
            <a:avLst/>
          </a:prstGeom>
          <a:ln w="12700">
            <a:miter lim="400000"/>
          </a:ln>
        </p:spPr>
      </p:pic>
      <p:sp>
        <p:nvSpPr>
          <p:cNvPr id="243" name="Semantic Network"/>
          <p:cNvSpPr txBox="1"/>
          <p:nvPr>
            <p:ph type="title" idx="4294967295"/>
          </p:nvPr>
        </p:nvSpPr>
        <p:spPr>
          <a:xfrm>
            <a:off x="317500" y="1079500"/>
            <a:ext cx="21971000" cy="1434949"/>
          </a:xfrm>
          <a:prstGeom prst="rect">
            <a:avLst/>
          </a:prstGeom>
        </p:spPr>
        <p:txBody>
          <a:bodyPr/>
          <a:lstStyle/>
          <a:p>
            <a:pPr/>
            <a:r>
              <a:t>Semantic Network</a:t>
            </a:r>
          </a:p>
        </p:txBody>
      </p:sp>
      <p:sp>
        <p:nvSpPr>
          <p:cNvPr id="244" name="Words as nodes…"/>
          <p:cNvSpPr txBox="1"/>
          <p:nvPr/>
        </p:nvSpPr>
        <p:spPr>
          <a:xfrm>
            <a:off x="317500" y="2372962"/>
            <a:ext cx="21971000" cy="201760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defTabSz="825500">
              <a:defRPr b="1" sz="5500">
                <a:solidFill>
                  <a:srgbClr val="000000"/>
                </a:solidFill>
              </a:defRPr>
            </a:pPr>
            <a:r>
              <a:t>Words as nodes</a:t>
            </a:r>
          </a:p>
          <a:p>
            <a:pPr algn="l" defTabSz="825500">
              <a:defRPr b="1" sz="5500">
                <a:solidFill>
                  <a:srgbClr val="000000"/>
                </a:solidFill>
              </a:defRPr>
            </a:pPr>
            <a:r>
              <a:t>Ties as ?</a:t>
            </a:r>
          </a:p>
        </p:txBody>
      </p:sp>
      <p:sp>
        <p:nvSpPr>
          <p:cNvPr id="245" name="Zhou (2019)"/>
          <p:cNvSpPr txBox="1"/>
          <p:nvPr/>
        </p:nvSpPr>
        <p:spPr>
          <a:xfrm>
            <a:off x="22443941" y="13046968"/>
            <a:ext cx="173492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Zhou (2019)</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Image" descr="Image"/>
          <p:cNvPicPr>
            <a:picLocks noChangeAspect="1"/>
          </p:cNvPicPr>
          <p:nvPr/>
        </p:nvPicPr>
        <p:blipFill>
          <a:blip r:embed="rId3">
            <a:extLst/>
          </a:blip>
          <a:stretch>
            <a:fillRect/>
          </a:stretch>
        </p:blipFill>
        <p:spPr>
          <a:xfrm>
            <a:off x="32984" y="531722"/>
            <a:ext cx="24318032" cy="12652556"/>
          </a:xfrm>
          <a:prstGeom prst="rect">
            <a:avLst/>
          </a:prstGeom>
          <a:ln w="12700">
            <a:miter lim="400000"/>
          </a:ln>
        </p:spPr>
      </p:pic>
      <p:sp>
        <p:nvSpPr>
          <p:cNvPr id="156" name="Ahn et al. (2011)"/>
          <p:cNvSpPr txBox="1"/>
          <p:nvPr/>
        </p:nvSpPr>
        <p:spPr>
          <a:xfrm>
            <a:off x="22005449" y="13170979"/>
            <a:ext cx="231648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Ahn et al. (2011)</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Brainstorm Time…"/>
          <p:cNvSpPr txBox="1"/>
          <p:nvPr>
            <p:ph type="body" sz="half" idx="1"/>
          </p:nvPr>
        </p:nvSpPr>
        <p:spPr>
          <a:xfrm>
            <a:off x="1206500" y="3587715"/>
            <a:ext cx="21971000" cy="4729796"/>
          </a:xfrm>
          <a:prstGeom prst="rect">
            <a:avLst/>
          </a:prstGeom>
        </p:spPr>
        <p:txBody>
          <a:bodyPr/>
          <a:lstStyle/>
          <a:p>
            <a:pPr defTabSz="1341086">
              <a:defRPr spc="-137" sz="13750"/>
            </a:pPr>
            <a:r>
              <a:t>Brainstorm Time</a:t>
            </a:r>
          </a:p>
          <a:p>
            <a:pPr defTabSz="1341086">
              <a:defRPr spc="-137" sz="13750"/>
            </a:pPr>
            <a:r>
              <a:t>What Networks Could Be?</a:t>
            </a:r>
          </a:p>
        </p:txBody>
      </p:sp>
      <p:sp>
        <p:nvSpPr>
          <p:cNvPr id="248" name="Pick a topic…"/>
          <p:cNvSpPr txBox="1"/>
          <p:nvPr>
            <p:ph type="body" idx="21"/>
          </p:nvPr>
        </p:nvSpPr>
        <p:spPr>
          <a:xfrm>
            <a:off x="1206500" y="8262180"/>
            <a:ext cx="21971000" cy="4903898"/>
          </a:xfrm>
          <a:prstGeom prst="rect">
            <a:avLst/>
          </a:prstGeom>
          <a:extLst>
            <a:ext uri="{C572A759-6A51-4108-AA02-DFA0A04FC94B}">
              <ma14:wrappingTextBoxFlag xmlns:ma14="http://schemas.microsoft.com/office/mac/drawingml/2011/main" val="1"/>
            </a:ext>
          </a:extLst>
        </p:spPr>
        <p:txBody>
          <a:bodyPr/>
          <a:lstStyle/>
          <a:p>
            <a:pPr/>
            <a:r>
              <a:t>Pick a topic</a:t>
            </a:r>
          </a:p>
          <a:p>
            <a:pPr/>
            <a:r>
              <a:t>Think of a network</a:t>
            </a:r>
          </a:p>
          <a:p>
            <a:pPr/>
            <a:r>
              <a:t>What’s the node? What’s the tie?</a:t>
            </a:r>
          </a:p>
          <a:p>
            <a:pPr/>
            <a:r>
              <a:t>Node size/color? Tie width/color?</a:t>
            </a:r>
          </a:p>
          <a:p>
            <a:pPr/>
            <a:r>
              <a:t>What will it tell us?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Pick a topic…"/>
          <p:cNvSpPr txBox="1"/>
          <p:nvPr>
            <p:ph type="body" idx="21"/>
          </p:nvPr>
        </p:nvSpPr>
        <p:spPr>
          <a:xfrm>
            <a:off x="1206500" y="8262180"/>
            <a:ext cx="21971000" cy="4903898"/>
          </a:xfrm>
          <a:prstGeom prst="rect">
            <a:avLst/>
          </a:prstGeom>
          <a:extLst>
            <a:ext uri="{C572A759-6A51-4108-AA02-DFA0A04FC94B}">
              <ma14:wrappingTextBoxFlag xmlns:ma14="http://schemas.microsoft.com/office/mac/drawingml/2011/main" val="1"/>
            </a:ext>
          </a:extLst>
        </p:spPr>
        <p:txBody>
          <a:bodyPr/>
          <a:lstStyle/>
          <a:p>
            <a:pPr/>
            <a:r>
              <a:t>Pick a topic</a:t>
            </a:r>
          </a:p>
          <a:p>
            <a:pPr/>
            <a:r>
              <a:t>Think of a network</a:t>
            </a:r>
          </a:p>
          <a:p>
            <a:pPr/>
            <a:r>
              <a:t>What’s the node? What’s the tie?</a:t>
            </a:r>
          </a:p>
          <a:p>
            <a:pPr/>
            <a:r>
              <a:t>Node size/color? Tie width/color?</a:t>
            </a:r>
          </a:p>
          <a:p>
            <a:pPr/>
            <a:r>
              <a:t>What will it tell us?</a:t>
            </a:r>
          </a:p>
        </p:txBody>
      </p:sp>
      <p:pic>
        <p:nvPicPr>
          <p:cNvPr id="251" name="women-of-the-year-2014-beyonce-secondary.jpg" descr="women-of-the-year-2014-beyonce-secondary.jpg"/>
          <p:cNvPicPr>
            <a:picLocks noChangeAspect="1"/>
          </p:cNvPicPr>
          <p:nvPr/>
        </p:nvPicPr>
        <p:blipFill>
          <a:blip r:embed="rId2">
            <a:extLst/>
          </a:blip>
          <a:stretch>
            <a:fillRect/>
          </a:stretch>
        </p:blipFill>
        <p:spPr>
          <a:xfrm>
            <a:off x="6434553" y="485381"/>
            <a:ext cx="11514894" cy="7359937"/>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Brainstorm Time…"/>
          <p:cNvSpPr txBox="1"/>
          <p:nvPr>
            <p:ph type="body" sz="half" idx="1"/>
          </p:nvPr>
        </p:nvSpPr>
        <p:spPr>
          <a:xfrm>
            <a:off x="1206500" y="3587715"/>
            <a:ext cx="21971000" cy="4729796"/>
          </a:xfrm>
          <a:prstGeom prst="rect">
            <a:avLst/>
          </a:prstGeom>
        </p:spPr>
        <p:txBody>
          <a:bodyPr/>
          <a:lstStyle/>
          <a:p>
            <a:pPr defTabSz="1341086">
              <a:defRPr spc="-137" sz="13750"/>
            </a:pPr>
            <a:r>
              <a:t>Brainstorm Time</a:t>
            </a:r>
          </a:p>
          <a:p>
            <a:pPr defTabSz="1341086">
              <a:defRPr spc="-137" sz="13750"/>
            </a:pPr>
            <a:r>
              <a:t>What Networks Could Be?</a:t>
            </a:r>
          </a:p>
        </p:txBody>
      </p:sp>
      <p:sp>
        <p:nvSpPr>
          <p:cNvPr id="254" name="Pick a topic…"/>
          <p:cNvSpPr txBox="1"/>
          <p:nvPr>
            <p:ph type="body" idx="21"/>
          </p:nvPr>
        </p:nvSpPr>
        <p:spPr>
          <a:xfrm>
            <a:off x="1206500" y="8262180"/>
            <a:ext cx="21971000" cy="4903898"/>
          </a:xfrm>
          <a:prstGeom prst="rect">
            <a:avLst/>
          </a:prstGeom>
          <a:extLst>
            <a:ext uri="{C572A759-6A51-4108-AA02-DFA0A04FC94B}">
              <ma14:wrappingTextBoxFlag xmlns:ma14="http://schemas.microsoft.com/office/mac/drawingml/2011/main" val="1"/>
            </a:ext>
          </a:extLst>
        </p:spPr>
        <p:txBody>
          <a:bodyPr/>
          <a:lstStyle/>
          <a:p>
            <a:pPr/>
            <a:r>
              <a:t>Pick a topic</a:t>
            </a:r>
          </a:p>
          <a:p>
            <a:pPr/>
            <a:r>
              <a:t>Think of a network</a:t>
            </a:r>
          </a:p>
          <a:p>
            <a:pPr/>
            <a:r>
              <a:t>What’s the node? What’s the tie?</a:t>
            </a:r>
          </a:p>
          <a:p>
            <a:pPr/>
            <a:r>
              <a:t>Node size/color? Tie width/color?</a:t>
            </a:r>
          </a:p>
          <a:p>
            <a:pPr/>
            <a:r>
              <a:t>What will it tell us?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6" name="Protein folding explained" descr="Protein folding explained"/>
          <p:cNvPicPr>
            <a:picLocks noChangeAspect="0"/>
          </p:cNvPicPr>
          <p:nvPr>
            <a:videoFile xmlns:mc="http://schemas.openxmlformats.org/markup-compatibility/2006" xmlns:aiw="http://developer.apple.com/namespaces/iwork" r:link="rId2" mc:Ignorable="aiw" aiw:title="Protein folding explained" aiw:author="DeepMind"/>
          </p:nvPr>
        </p:nvPicPr>
        <p:blipFill>
          <a:blip r:embed="rId3">
            <a:extLst/>
          </a:blip>
          <a:stretch>
            <a:fillRect/>
          </a:stretch>
        </p:blipFill>
        <p:spPr>
          <a:xfrm>
            <a:off x="45583" y="25639"/>
            <a:ext cx="24292836" cy="13664722"/>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 fill="hold"/>
                                        <p:tgtEl>
                                          <p:spTgt spid="25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7" fill="hold" display="0">
                  <p:stCondLst>
                    <p:cond delay="indefinite"/>
                  </p:stCondLst>
                </p:cTn>
                <p:tgtEl>
                  <p:spTgt spid="256"/>
                </p:tgtEl>
              </p:cMediaNode>
            </p:video>
            <p:seq concurrent="1" prevAc="none" nextAc="seek">
              <p:cTn id="8" evtFilter="cancelBubble" nodeType="interactiveSeq" restart="whenNotActive" fill="hold">
                <p:stCondLst>
                  <p:cond delay="0" evt="onClick">
                    <p:tgtEl>
                      <p:spTgt spid="256"/>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56"/>
                                        </p:tgtEl>
                                      </p:cBhvr>
                                    </p:cmd>
                                  </p:childTnLst>
                                </p:cTn>
                              </p:par>
                            </p:childTnLst>
                          </p:cTn>
                        </p:par>
                      </p:childTnLst>
                    </p:cTn>
                  </p:par>
                </p:childTnLst>
              </p:cTn>
              <p:nextCondLst>
                <p:cond delay="0" evt="onClick">
                  <p:tgtEl>
                    <p:spTgt spid="25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Networks and Machine Learning"/>
          <p:cNvSpPr txBox="1"/>
          <p:nvPr>
            <p:ph type="title"/>
          </p:nvPr>
        </p:nvSpPr>
        <p:spPr>
          <a:prstGeom prst="rect">
            <a:avLst/>
          </a:prstGeom>
        </p:spPr>
        <p:txBody>
          <a:bodyPr/>
          <a:lstStyle/>
          <a:p>
            <a:pPr/>
            <a:r>
              <a:t>Networks and Machine Learning</a:t>
            </a:r>
          </a:p>
        </p:txBody>
      </p:sp>
      <p:sp>
        <p:nvSpPr>
          <p:cNvPr id="259" name="Predict Protein Folding with Network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Predict Protein Folding with Networks</a:t>
            </a:r>
          </a:p>
        </p:txBody>
      </p:sp>
      <p:sp>
        <p:nvSpPr>
          <p:cNvPr id="260" name="Twenty amino acids:…"/>
          <p:cNvSpPr txBox="1"/>
          <p:nvPr>
            <p:ph type="body" sz="half" idx="1"/>
          </p:nvPr>
        </p:nvSpPr>
        <p:spPr>
          <a:xfrm>
            <a:off x="1206500" y="4248504"/>
            <a:ext cx="21971000" cy="3534444"/>
          </a:xfrm>
          <a:prstGeom prst="rect">
            <a:avLst/>
          </a:prstGeom>
        </p:spPr>
        <p:txBody>
          <a:bodyPr/>
          <a:lstStyle/>
          <a:p>
            <a:pPr/>
            <a:r>
              <a:t>Twenty amino acids:</a:t>
            </a:r>
          </a:p>
          <a:p>
            <a:pPr lvl="1"/>
            <a:r>
              <a:t>ARNDCQEGHILKMFPSTWYV</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2" name="unnamed.png" descr="unnamed.png"/>
          <p:cNvPicPr>
            <a:picLocks noChangeAspect="1"/>
          </p:cNvPicPr>
          <p:nvPr/>
        </p:nvPicPr>
        <p:blipFill>
          <a:blip r:embed="rId2">
            <a:extLst/>
          </a:blip>
          <a:stretch>
            <a:fillRect/>
          </a:stretch>
        </p:blipFill>
        <p:spPr>
          <a:xfrm>
            <a:off x="193455" y="2071687"/>
            <a:ext cx="24384001" cy="9572626"/>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unnamed.png" descr="unnamed.png"/>
          <p:cNvPicPr>
            <a:picLocks noChangeAspect="1"/>
          </p:cNvPicPr>
          <p:nvPr/>
        </p:nvPicPr>
        <p:blipFill>
          <a:blip r:embed="rId2">
            <a:extLst/>
          </a:blip>
          <a:stretch>
            <a:fillRect/>
          </a:stretch>
        </p:blipFill>
        <p:spPr>
          <a:xfrm>
            <a:off x="-10313093" y="-2300365"/>
            <a:ext cx="37796636" cy="14838134"/>
          </a:xfrm>
          <a:prstGeom prst="rect">
            <a:avLst/>
          </a:prstGeom>
          <a:ln w="12700">
            <a:miter lim="400000"/>
          </a:ln>
        </p:spPr>
      </p:pic>
      <p:sp>
        <p:nvSpPr>
          <p:cNvPr id="265" name="Rectangle"/>
          <p:cNvSpPr/>
          <p:nvPr/>
        </p:nvSpPr>
        <p:spPr>
          <a:xfrm>
            <a:off x="10731110" y="7051492"/>
            <a:ext cx="8147065" cy="5204587"/>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Networks and Machine Learning"/>
          <p:cNvSpPr txBox="1"/>
          <p:nvPr>
            <p:ph type="title"/>
          </p:nvPr>
        </p:nvSpPr>
        <p:spPr>
          <a:prstGeom prst="rect">
            <a:avLst/>
          </a:prstGeom>
        </p:spPr>
        <p:txBody>
          <a:bodyPr/>
          <a:lstStyle/>
          <a:p>
            <a:pPr/>
            <a:r>
              <a:t>Networks and Machine Learning</a:t>
            </a:r>
          </a:p>
        </p:txBody>
      </p:sp>
      <p:sp>
        <p:nvSpPr>
          <p:cNvPr id="268" name="Predict Protein Folding with Network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Predict Protein Folding with Networks</a:t>
            </a:r>
          </a:p>
        </p:txBody>
      </p:sp>
      <p:sp>
        <p:nvSpPr>
          <p:cNvPr id="269" name="Twenty amino acids:…"/>
          <p:cNvSpPr txBox="1"/>
          <p:nvPr>
            <p:ph type="body" sz="half" idx="1"/>
          </p:nvPr>
        </p:nvSpPr>
        <p:spPr>
          <a:xfrm>
            <a:off x="1206500" y="4248504"/>
            <a:ext cx="21971000" cy="3534444"/>
          </a:xfrm>
          <a:prstGeom prst="rect">
            <a:avLst/>
          </a:prstGeom>
        </p:spPr>
        <p:txBody>
          <a:bodyPr/>
          <a:lstStyle/>
          <a:p>
            <a:pPr/>
            <a:r>
              <a:t>Twenty amino acids:</a:t>
            </a:r>
          </a:p>
          <a:p>
            <a:pPr lvl="1"/>
            <a:r>
              <a:t>ARNDCQEGHILKMFPSTWYV</a:t>
            </a:r>
          </a:p>
          <a:p>
            <a:pPr/>
            <a:r>
              <a:t>If a protein has four amino acids ARND</a:t>
            </a:r>
          </a:p>
        </p:txBody>
      </p:sp>
      <p:graphicFrame>
        <p:nvGraphicFramePr>
          <p:cNvPr id="270" name="Table 1"/>
          <p:cNvGraphicFramePr/>
          <p:nvPr/>
        </p:nvGraphicFramePr>
        <p:xfrm>
          <a:off x="7199386" y="8709076"/>
          <a:ext cx="9351665" cy="458611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938275"/>
                <a:gridCol w="1762068"/>
                <a:gridCol w="1820804"/>
                <a:gridCol w="1938275"/>
                <a:gridCol w="1879539"/>
              </a:tblGrid>
              <a:tr h="914683">
                <a:tc>
                  <a:txBody>
                    <a:bodyPr/>
                    <a:lstStyle/>
                    <a:p>
                      <a:pPr defTabSz="914400">
                        <a:defRPr sz="3200"/>
                      </a:pPr>
                    </a:p>
                  </a:txBody>
                  <a:tcPr marL="50800" marR="50800" marT="50800" marB="50800" anchor="ctr" anchorCtr="0" horzOverflow="overflow"/>
                </a:tc>
                <a:tc>
                  <a:txBody>
                    <a:bodyPr/>
                    <a:lstStyle/>
                    <a:p>
                      <a:pPr defTabSz="914400"/>
                      <a:r>
                        <a:rPr sz="3200"/>
                        <a:t>A</a:t>
                      </a:r>
                    </a:p>
                  </a:txBody>
                  <a:tcPr marL="50800" marR="50800" marT="50800" marB="50800" anchor="ctr" anchorCtr="0" horzOverflow="overflow"/>
                </a:tc>
                <a:tc>
                  <a:txBody>
                    <a:bodyPr/>
                    <a:lstStyle/>
                    <a:p>
                      <a:pPr defTabSz="914400"/>
                      <a:r>
                        <a:rPr sz="3200"/>
                        <a:t>R</a:t>
                      </a:r>
                    </a:p>
                  </a:txBody>
                  <a:tcPr marL="50800" marR="50800" marT="50800" marB="50800" anchor="ctr" anchorCtr="0" horzOverflow="overflow"/>
                </a:tc>
                <a:tc>
                  <a:txBody>
                    <a:bodyPr/>
                    <a:lstStyle/>
                    <a:p>
                      <a:pPr defTabSz="914400"/>
                      <a:r>
                        <a:rPr sz="3200"/>
                        <a:t>N</a:t>
                      </a:r>
                    </a:p>
                  </a:txBody>
                  <a:tcPr marL="50800" marR="50800" marT="50800" marB="50800" anchor="ctr" anchorCtr="0" horzOverflow="overflow"/>
                </a:tc>
                <a:tc>
                  <a:txBody>
                    <a:bodyPr/>
                    <a:lstStyle/>
                    <a:p>
                      <a:pPr defTabSz="914400"/>
                      <a:r>
                        <a:rPr sz="3200"/>
                        <a:t>D</a:t>
                      </a:r>
                    </a:p>
                  </a:txBody>
                  <a:tcPr marL="50800" marR="50800" marT="50800" marB="50800" anchor="ctr" anchorCtr="0" horzOverflow="overflow"/>
                </a:tc>
              </a:tr>
              <a:tr h="914683">
                <a:tc>
                  <a:txBody>
                    <a:bodyPr/>
                    <a:lstStyle/>
                    <a:p>
                      <a:pPr defTabSz="914400"/>
                      <a:r>
                        <a:rPr sz="3200"/>
                        <a:t>A</a:t>
                      </a:r>
                    </a:p>
                  </a:txBody>
                  <a:tcPr marL="50800" marR="50800" marT="50800" marB="50800" anchor="ctr" anchorCtr="0" horzOverflow="overflow"/>
                </a:tc>
                <a:tc>
                  <a:txBody>
                    <a:bodyPr/>
                    <a:lstStyle/>
                    <a:p>
                      <a:pPr defTabSz="914400"/>
                      <a:r>
                        <a:rPr sz="3200"/>
                        <a:t>-</a:t>
                      </a:r>
                    </a:p>
                  </a:txBody>
                  <a:tcPr marL="50800" marR="50800" marT="50800" marB="50800" anchor="ctr" anchorCtr="0" horzOverflow="overflow"/>
                </a:tc>
                <a:tc>
                  <a:txBody>
                    <a:bodyPr/>
                    <a:lstStyle/>
                    <a:p>
                      <a:pPr defTabSz="914400"/>
                      <a:r>
                        <a:rPr sz="3200"/>
                        <a:t>7</a:t>
                      </a:r>
                    </a:p>
                  </a:txBody>
                  <a:tcPr marL="50800" marR="50800" marT="50800" marB="50800" anchor="ctr" anchorCtr="0" horzOverflow="overflow"/>
                </a:tc>
                <a:tc>
                  <a:txBody>
                    <a:bodyPr/>
                    <a:lstStyle/>
                    <a:p>
                      <a:pPr defTabSz="914400"/>
                      <a:r>
                        <a:rPr sz="3200"/>
                        <a:t>5</a:t>
                      </a:r>
                    </a:p>
                  </a:txBody>
                  <a:tcPr marL="50800" marR="50800" marT="50800" marB="50800" anchor="ctr" anchorCtr="0" horzOverflow="overflow"/>
                </a:tc>
                <a:tc>
                  <a:txBody>
                    <a:bodyPr/>
                    <a:lstStyle/>
                    <a:p>
                      <a:pPr defTabSz="914400"/>
                      <a:r>
                        <a:rPr sz="3200"/>
                        <a:t>4</a:t>
                      </a:r>
                    </a:p>
                  </a:txBody>
                  <a:tcPr marL="50800" marR="50800" marT="50800" marB="50800" anchor="ctr" anchorCtr="0" horzOverflow="overflow"/>
                </a:tc>
              </a:tr>
              <a:tr h="914683">
                <a:tc>
                  <a:txBody>
                    <a:bodyPr/>
                    <a:lstStyle/>
                    <a:p>
                      <a:pPr defTabSz="914400"/>
                      <a:r>
                        <a:rPr sz="3200"/>
                        <a:t>R</a:t>
                      </a:r>
                    </a:p>
                  </a:txBody>
                  <a:tcPr marL="50800" marR="50800" marT="50800" marB="50800" anchor="ctr" anchorCtr="0" horzOverflow="overflow"/>
                </a:tc>
                <a:tc>
                  <a:txBody>
                    <a:bodyPr/>
                    <a:lstStyle/>
                    <a:p>
                      <a:pPr defTabSz="914400"/>
                      <a:r>
                        <a:rPr sz="3200"/>
                        <a:t>-</a:t>
                      </a:r>
                    </a:p>
                  </a:txBody>
                  <a:tcPr marL="50800" marR="50800" marT="50800" marB="50800" anchor="ctr" anchorCtr="0" horzOverflow="overflow"/>
                </a:tc>
                <a:tc>
                  <a:txBody>
                    <a:bodyPr/>
                    <a:lstStyle/>
                    <a:p>
                      <a:pPr defTabSz="914400"/>
                      <a:r>
                        <a:rPr sz="3200"/>
                        <a:t>-</a:t>
                      </a:r>
                    </a:p>
                  </a:txBody>
                  <a:tcPr marL="50800" marR="50800" marT="50800" marB="50800" anchor="ctr" anchorCtr="0" horzOverflow="overflow"/>
                </a:tc>
                <a:tc>
                  <a:txBody>
                    <a:bodyPr/>
                    <a:lstStyle/>
                    <a:p>
                      <a:pPr defTabSz="914400"/>
                      <a:r>
                        <a:rPr sz="3200"/>
                        <a:t>2</a:t>
                      </a:r>
                    </a:p>
                  </a:txBody>
                  <a:tcPr marL="50800" marR="50800" marT="50800" marB="50800" anchor="ctr" anchorCtr="0" horzOverflow="overflow"/>
                </a:tc>
                <a:tc>
                  <a:txBody>
                    <a:bodyPr/>
                    <a:lstStyle/>
                    <a:p>
                      <a:pPr defTabSz="914400"/>
                      <a:r>
                        <a:rPr sz="3200"/>
                        <a:t>1</a:t>
                      </a:r>
                    </a:p>
                  </a:txBody>
                  <a:tcPr marL="50800" marR="50800" marT="50800" marB="50800" anchor="ctr" anchorCtr="0" horzOverflow="overflow"/>
                </a:tc>
              </a:tr>
              <a:tr h="914683">
                <a:tc>
                  <a:txBody>
                    <a:bodyPr/>
                    <a:lstStyle/>
                    <a:p>
                      <a:pPr defTabSz="914400"/>
                      <a:r>
                        <a:rPr sz="3200"/>
                        <a:t>N</a:t>
                      </a:r>
                    </a:p>
                  </a:txBody>
                  <a:tcPr marL="50800" marR="50800" marT="50800" marB="50800" anchor="ctr" anchorCtr="0" horzOverflow="overflow"/>
                </a:tc>
                <a:tc>
                  <a:txBody>
                    <a:bodyPr/>
                    <a:lstStyle/>
                    <a:p>
                      <a:pPr defTabSz="914400"/>
                      <a:r>
                        <a:rPr sz="3200"/>
                        <a:t>-</a:t>
                      </a:r>
                    </a:p>
                  </a:txBody>
                  <a:tcPr marL="50800" marR="50800" marT="50800" marB="50800" anchor="ctr" anchorCtr="0" horzOverflow="overflow"/>
                </a:tc>
                <a:tc>
                  <a:txBody>
                    <a:bodyPr/>
                    <a:lstStyle/>
                    <a:p>
                      <a:pPr defTabSz="914400"/>
                      <a:r>
                        <a:rPr sz="3200"/>
                        <a:t>-</a:t>
                      </a:r>
                    </a:p>
                  </a:txBody>
                  <a:tcPr marL="50800" marR="50800" marT="50800" marB="50800" anchor="ctr" anchorCtr="0" horzOverflow="overflow"/>
                </a:tc>
                <a:tc>
                  <a:txBody>
                    <a:bodyPr/>
                    <a:lstStyle/>
                    <a:p>
                      <a:pPr defTabSz="914400"/>
                      <a:r>
                        <a:rPr sz="3200"/>
                        <a:t>-</a:t>
                      </a:r>
                    </a:p>
                  </a:txBody>
                  <a:tcPr marL="50800" marR="50800" marT="50800" marB="50800" anchor="ctr" anchorCtr="0" horzOverflow="overflow"/>
                </a:tc>
                <a:tc>
                  <a:txBody>
                    <a:bodyPr/>
                    <a:lstStyle/>
                    <a:p>
                      <a:pPr defTabSz="914400"/>
                      <a:r>
                        <a:rPr sz="3200"/>
                        <a:t>6</a:t>
                      </a:r>
                    </a:p>
                  </a:txBody>
                  <a:tcPr marL="50800" marR="50800" marT="50800" marB="50800" anchor="ctr" anchorCtr="0" horzOverflow="overflow"/>
                </a:tc>
              </a:tr>
              <a:tr h="914683">
                <a:tc>
                  <a:txBody>
                    <a:bodyPr/>
                    <a:lstStyle/>
                    <a:p>
                      <a:pPr defTabSz="914400"/>
                      <a:r>
                        <a:rPr sz="3200"/>
                        <a:t>D</a:t>
                      </a:r>
                    </a:p>
                  </a:txBody>
                  <a:tcPr marL="50800" marR="50800" marT="50800" marB="50800" anchor="ctr" anchorCtr="0" horzOverflow="overflow"/>
                </a:tc>
                <a:tc>
                  <a:txBody>
                    <a:bodyPr/>
                    <a:lstStyle/>
                    <a:p>
                      <a:pPr defTabSz="914400"/>
                      <a:r>
                        <a:rPr sz="3200"/>
                        <a:t>-</a:t>
                      </a:r>
                    </a:p>
                  </a:txBody>
                  <a:tcPr marL="50800" marR="50800" marT="50800" marB="50800" anchor="ctr" anchorCtr="0" horzOverflow="overflow"/>
                </a:tc>
                <a:tc>
                  <a:txBody>
                    <a:bodyPr/>
                    <a:lstStyle/>
                    <a:p>
                      <a:pPr defTabSz="914400"/>
                      <a:r>
                        <a:rPr sz="3200"/>
                        <a:t>-</a:t>
                      </a:r>
                    </a:p>
                  </a:txBody>
                  <a:tcPr marL="50800" marR="50800" marT="50800" marB="50800" anchor="ctr" anchorCtr="0" horzOverflow="overflow"/>
                </a:tc>
                <a:tc>
                  <a:txBody>
                    <a:bodyPr/>
                    <a:lstStyle/>
                    <a:p>
                      <a:pPr defTabSz="914400"/>
                      <a:r>
                        <a:rPr sz="3200"/>
                        <a:t>-</a:t>
                      </a:r>
                    </a:p>
                  </a:txBody>
                  <a:tcPr marL="50800" marR="50800" marT="50800" marB="50800" anchor="ctr" anchorCtr="0" horzOverflow="overflow"/>
                </a:tc>
                <a:tc>
                  <a:txBody>
                    <a:bodyPr/>
                    <a:lstStyle/>
                    <a:p>
                      <a:pPr defTabSz="914400"/>
                      <a:r>
                        <a:rPr sz="3200"/>
                        <a:t>-</a:t>
                      </a:r>
                    </a:p>
                  </a:txBody>
                  <a:tcPr marL="50800" marR="50800" marT="50800" marB="50800" anchor="ctr" anchorCtr="0" horzOverflow="overflow"/>
                </a:tc>
              </a:tr>
            </a:tbl>
          </a:graphicData>
        </a:graphic>
      </p:graphicFrame>
      <p:sp>
        <p:nvSpPr>
          <p:cNvPr id="271" name="ARND"/>
          <p:cNvSpPr txBox="1"/>
          <p:nvPr/>
        </p:nvSpPr>
        <p:spPr>
          <a:xfrm>
            <a:off x="955755" y="10009335"/>
            <a:ext cx="3618231" cy="157734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000">
                <a:solidFill>
                  <a:srgbClr val="000000"/>
                </a:solidFill>
              </a:defRPr>
            </a:lvl1pPr>
          </a:lstStyle>
          <a:p>
            <a:pPr/>
            <a:r>
              <a:t>ARND</a:t>
            </a:r>
          </a:p>
        </p:txBody>
      </p:sp>
      <p:sp>
        <p:nvSpPr>
          <p:cNvPr id="272" name="Line"/>
          <p:cNvSpPr/>
          <p:nvPr/>
        </p:nvSpPr>
        <p:spPr>
          <a:xfrm>
            <a:off x="4855447" y="10810706"/>
            <a:ext cx="2091175" cy="1"/>
          </a:xfrm>
          <a:prstGeom prst="line">
            <a:avLst/>
          </a:prstGeom>
          <a:ln w="127000">
            <a:solidFill>
              <a:srgbClr val="000000"/>
            </a:solidFill>
            <a:miter lim="400000"/>
            <a:tailEnd type="triangle"/>
          </a:ln>
        </p:spPr>
        <p:txBody>
          <a:bodyPr lIns="50800" tIns="50800" rIns="50800" bIns="50800" anchor="ctr"/>
          <a:lstStyle/>
          <a:p>
            <a:pPr/>
          </a:p>
        </p:txBody>
      </p:sp>
      <p:sp>
        <p:nvSpPr>
          <p:cNvPr id="273" name="Line"/>
          <p:cNvSpPr/>
          <p:nvPr/>
        </p:nvSpPr>
        <p:spPr>
          <a:xfrm>
            <a:off x="16861028" y="10810706"/>
            <a:ext cx="2091175" cy="1"/>
          </a:xfrm>
          <a:prstGeom prst="line">
            <a:avLst/>
          </a:prstGeom>
          <a:ln w="127000">
            <a:solidFill>
              <a:srgbClr val="000000"/>
            </a:solidFill>
            <a:miter lim="400000"/>
            <a:tailEnd type="triangle"/>
          </a:ln>
        </p:spPr>
        <p:txBody>
          <a:bodyPr lIns="50800" tIns="50800" rIns="50800" bIns="50800" anchor="ctr"/>
          <a:lstStyle/>
          <a:p>
            <a:pPr/>
          </a:p>
        </p:txBody>
      </p:sp>
      <p:pic>
        <p:nvPicPr>
          <p:cNvPr id="274" name="157124_web.jpg" descr="157124_web.jpg"/>
          <p:cNvPicPr>
            <a:picLocks noChangeAspect="1"/>
          </p:cNvPicPr>
          <p:nvPr/>
        </p:nvPicPr>
        <p:blipFill>
          <a:blip r:embed="rId2">
            <a:extLst/>
          </a:blip>
          <a:stretch>
            <a:fillRect/>
          </a:stretch>
        </p:blipFill>
        <p:spPr>
          <a:xfrm>
            <a:off x="19268529" y="8570621"/>
            <a:ext cx="4785939" cy="448017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Misinformation vs. Cross-Cutting"/>
          <p:cNvSpPr txBox="1"/>
          <p:nvPr>
            <p:ph type="title"/>
          </p:nvPr>
        </p:nvSpPr>
        <p:spPr>
          <a:prstGeom prst="rect">
            <a:avLst/>
          </a:prstGeom>
        </p:spPr>
        <p:txBody>
          <a:bodyPr/>
          <a:lstStyle/>
          <a:p>
            <a:pPr/>
            <a:r>
              <a:t>Misinformation vs. Cross-Cutting</a:t>
            </a:r>
          </a:p>
        </p:txBody>
      </p:sp>
      <p:sp>
        <p:nvSpPr>
          <p:cNvPr id="277" name="A Network Measure for Cross-Cutting News Consump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Network Measure for Cross-Cutting News Consumption</a:t>
            </a:r>
          </a:p>
        </p:txBody>
      </p:sp>
      <p:sp>
        <p:nvSpPr>
          <p:cNvPr id="278" name="Policymakers want to promote citizens’ cross-cutting news consumption while at the same time reduce their exposure to misinformation.…"/>
          <p:cNvSpPr txBox="1"/>
          <p:nvPr>
            <p:ph type="body" idx="1"/>
          </p:nvPr>
        </p:nvSpPr>
        <p:spPr>
          <a:prstGeom prst="rect">
            <a:avLst/>
          </a:prstGeom>
        </p:spPr>
        <p:txBody>
          <a:bodyPr/>
          <a:lstStyle/>
          <a:p>
            <a:pPr>
              <a:lnSpc>
                <a:spcPct val="160000"/>
              </a:lnSpc>
            </a:pPr>
            <a:r>
              <a:t>Policymakers want to promote citizens’ </a:t>
            </a:r>
            <a:r>
              <a:t>cross-cutting news consumption</a:t>
            </a:r>
            <a:r>
              <a:t> while at the same time reduce their exposure to </a:t>
            </a:r>
            <a:r>
              <a:t>misinformation</a:t>
            </a:r>
            <a:r>
              <a:t>.</a:t>
            </a:r>
          </a:p>
          <a:p>
            <a:pPr>
              <a:lnSpc>
                <a:spcPct val="160000"/>
              </a:lnSpc>
            </a:pPr>
            <a:r>
              <a:t>However, in this paper, we show that more cross-cutting news consumption is associated with more misinformation exposure.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Misinformation vs. Cross-Cutting"/>
          <p:cNvSpPr txBox="1"/>
          <p:nvPr>
            <p:ph type="title"/>
          </p:nvPr>
        </p:nvSpPr>
        <p:spPr>
          <a:prstGeom prst="rect">
            <a:avLst/>
          </a:prstGeom>
        </p:spPr>
        <p:txBody>
          <a:bodyPr/>
          <a:lstStyle/>
          <a:p>
            <a:pPr/>
            <a:r>
              <a:t>Misinformation vs. Cross-Cutting</a:t>
            </a:r>
          </a:p>
        </p:txBody>
      </p:sp>
      <p:sp>
        <p:nvSpPr>
          <p:cNvPr id="281" name="A Network Measure for Cross-Cutting News Consump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Network Measure for Cross-Cutting News Consumption</a:t>
            </a:r>
          </a:p>
        </p:txBody>
      </p:sp>
      <p:sp>
        <p:nvSpPr>
          <p:cNvPr id="282" name="Characteristic path length as the average of path lengths of the connected network"/>
          <p:cNvSpPr txBox="1"/>
          <p:nvPr>
            <p:ph type="body" sz="quarter" idx="1"/>
          </p:nvPr>
        </p:nvSpPr>
        <p:spPr>
          <a:xfrm>
            <a:off x="1253619" y="12004779"/>
            <a:ext cx="22708671" cy="934780"/>
          </a:xfrm>
          <a:prstGeom prst="rect">
            <a:avLst/>
          </a:prstGeom>
        </p:spPr>
        <p:txBody>
          <a:bodyPr/>
          <a:lstStyle>
            <a:lvl1pPr marL="0" indent="0">
              <a:lnSpc>
                <a:spcPct val="160000"/>
              </a:lnSpc>
              <a:buSzTx/>
              <a:buNone/>
            </a:lvl1pPr>
          </a:lstStyle>
          <a:p>
            <a:pPr/>
            <a:r>
              <a:t>Characteristic path length as the average of path lengths of the connected network</a:t>
            </a:r>
          </a:p>
        </p:txBody>
      </p:sp>
      <p:pic>
        <p:nvPicPr>
          <p:cNvPr id="283" name="AB.png" descr="AB.png"/>
          <p:cNvPicPr>
            <a:picLocks noChangeAspect="1"/>
          </p:cNvPicPr>
          <p:nvPr/>
        </p:nvPicPr>
        <p:blipFill>
          <a:blip r:embed="rId2">
            <a:extLst/>
          </a:blip>
          <a:srcRect l="0" t="0" r="60722" b="0"/>
          <a:stretch>
            <a:fillRect/>
          </a:stretch>
        </p:blipFill>
        <p:spPr>
          <a:xfrm>
            <a:off x="1410071" y="3699744"/>
            <a:ext cx="7662720" cy="7118140"/>
          </a:xfrm>
          <a:prstGeom prst="rect">
            <a:avLst/>
          </a:prstGeom>
          <a:ln w="12700">
            <a:miter lim="400000"/>
          </a:ln>
        </p:spPr>
      </p:pic>
      <p:pic>
        <p:nvPicPr>
          <p:cNvPr id="284" name="AB.png" descr="AB.png"/>
          <p:cNvPicPr>
            <a:picLocks noChangeAspect="1"/>
          </p:cNvPicPr>
          <p:nvPr/>
        </p:nvPicPr>
        <p:blipFill>
          <a:blip r:embed="rId2">
            <a:extLst/>
          </a:blip>
          <a:srcRect l="56712" t="0" r="0" b="0"/>
          <a:stretch>
            <a:fillRect/>
          </a:stretch>
        </p:blipFill>
        <p:spPr>
          <a:xfrm>
            <a:off x="13623761" y="3572744"/>
            <a:ext cx="8655905" cy="729589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 name="Image" descr="Image"/>
          <p:cNvPicPr>
            <a:picLocks noChangeAspect="1"/>
          </p:cNvPicPr>
          <p:nvPr/>
        </p:nvPicPr>
        <p:blipFill>
          <a:blip r:embed="rId3">
            <a:extLst/>
          </a:blip>
          <a:srcRect l="45971" t="0" r="0" b="0"/>
          <a:stretch>
            <a:fillRect/>
          </a:stretch>
        </p:blipFill>
        <p:spPr>
          <a:xfrm>
            <a:off x="5622726" y="531812"/>
            <a:ext cx="13138656" cy="12652556"/>
          </a:xfrm>
          <a:prstGeom prst="rect">
            <a:avLst/>
          </a:prstGeom>
          <a:ln w="12700">
            <a:miter lim="400000"/>
          </a:ln>
        </p:spPr>
      </p:pic>
      <p:sp>
        <p:nvSpPr>
          <p:cNvPr id="161" name="Ahn et al. (2011)"/>
          <p:cNvSpPr txBox="1"/>
          <p:nvPr/>
        </p:nvSpPr>
        <p:spPr>
          <a:xfrm>
            <a:off x="22005449" y="13170979"/>
            <a:ext cx="231648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Ahn et al. (2011)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6" name="CD.png" descr="CD.png"/>
          <p:cNvPicPr>
            <a:picLocks noChangeAspect="1"/>
          </p:cNvPicPr>
          <p:nvPr/>
        </p:nvPicPr>
        <p:blipFill>
          <a:blip r:embed="rId2">
            <a:extLst/>
          </a:blip>
          <a:stretch>
            <a:fillRect/>
          </a:stretch>
        </p:blipFill>
        <p:spPr>
          <a:xfrm>
            <a:off x="4700889" y="362668"/>
            <a:ext cx="14418146" cy="12990664"/>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8" name="CD.png" descr="CD.png"/>
          <p:cNvPicPr>
            <a:picLocks noChangeAspect="1"/>
          </p:cNvPicPr>
          <p:nvPr/>
        </p:nvPicPr>
        <p:blipFill>
          <a:blip r:embed="rId2">
            <a:extLst/>
          </a:blip>
          <a:stretch>
            <a:fillRect/>
          </a:stretch>
        </p:blipFill>
        <p:spPr>
          <a:xfrm>
            <a:off x="114300" y="1089295"/>
            <a:ext cx="24155400" cy="21763874"/>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0" name="CD.png" descr="CD.png"/>
          <p:cNvPicPr>
            <a:picLocks noChangeAspect="1"/>
          </p:cNvPicPr>
          <p:nvPr/>
        </p:nvPicPr>
        <p:blipFill>
          <a:blip r:embed="rId2">
            <a:extLst/>
          </a:blip>
          <a:stretch>
            <a:fillRect/>
          </a:stretch>
        </p:blipFill>
        <p:spPr>
          <a:xfrm>
            <a:off x="114300" y="-8816705"/>
            <a:ext cx="24155400" cy="21763874"/>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What predicts cross-cutting news consumption?"/>
          <p:cNvSpPr txBox="1"/>
          <p:nvPr>
            <p:ph type="title"/>
          </p:nvPr>
        </p:nvSpPr>
        <p:spPr>
          <a:prstGeom prst="rect">
            <a:avLst/>
          </a:prstGeom>
        </p:spPr>
        <p:txBody>
          <a:bodyPr/>
          <a:lstStyle>
            <a:lvl1pPr defTabSz="2194505">
              <a:defRPr spc="-153" sz="7650"/>
            </a:lvl1pPr>
          </a:lstStyle>
          <a:p>
            <a:pPr/>
            <a:r>
              <a:t>What predicts cross-cutting news consumption?</a:t>
            </a:r>
          </a:p>
        </p:txBody>
      </p:sp>
      <p:sp>
        <p:nvSpPr>
          <p:cNvPr id="293" name="The new network measure as our dependent variab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 new network measure as our dependent variable</a:t>
            </a:r>
          </a:p>
        </p:txBody>
      </p:sp>
      <p:sp>
        <p:nvSpPr>
          <p:cNvPr id="294" name="Democrats have more diverse news diet.…"/>
          <p:cNvSpPr txBox="1"/>
          <p:nvPr>
            <p:ph type="body" idx="1"/>
          </p:nvPr>
        </p:nvSpPr>
        <p:spPr>
          <a:prstGeom prst="rect">
            <a:avLst/>
          </a:prstGeom>
        </p:spPr>
        <p:txBody>
          <a:bodyPr/>
          <a:lstStyle/>
          <a:p>
            <a:pPr marL="822325" indent="-822325">
              <a:buSzPct val="75000"/>
              <a:buFont typeface="Zapf Dingbats"/>
              <a:buChar char="➤"/>
            </a:pPr>
            <a:r>
              <a:rPr b="1" u="sng"/>
              <a:t>Democrats</a:t>
            </a:r>
            <a:r>
              <a:t> have </a:t>
            </a:r>
            <a:r>
              <a:rPr>
                <a:solidFill>
                  <a:schemeClr val="accent3"/>
                </a:solidFill>
              </a:rPr>
              <a:t>more</a:t>
            </a:r>
            <a:r>
              <a:t> diverse news diet.</a:t>
            </a:r>
          </a:p>
          <a:p>
            <a:pPr marL="822325" indent="-822325">
              <a:buSzPct val="75000"/>
              <a:buFont typeface="Zapf Dingbats"/>
              <a:buChar char="➤"/>
            </a:pPr>
            <a:r>
              <a:rPr b="1" u="sng"/>
              <a:t>Younger</a:t>
            </a:r>
            <a:r>
              <a:t> panelists have </a:t>
            </a:r>
            <a:r>
              <a:rPr>
                <a:solidFill>
                  <a:schemeClr val="accent3"/>
                </a:solidFill>
              </a:rPr>
              <a:t>more</a:t>
            </a:r>
            <a:r>
              <a:t> diverse news diet.</a:t>
            </a:r>
          </a:p>
          <a:p>
            <a:pPr marL="822325" indent="-822325">
              <a:buSzPct val="75000"/>
              <a:buFont typeface="Zapf Dingbats"/>
              <a:buChar char="➤"/>
            </a:pPr>
            <a:r>
              <a:rPr b="1" u="sng"/>
              <a:t>Male</a:t>
            </a:r>
            <a:r>
              <a:t> panelists have </a:t>
            </a:r>
            <a:r>
              <a:rPr>
                <a:solidFill>
                  <a:schemeClr val="accent3"/>
                </a:solidFill>
              </a:rPr>
              <a:t>more</a:t>
            </a:r>
            <a:r>
              <a:t> diverse news diet.</a:t>
            </a:r>
          </a:p>
          <a:p>
            <a:pPr marL="822325" indent="-822325">
              <a:buSzPct val="75000"/>
              <a:buFont typeface="Zapf Dingbats"/>
              <a:buChar char="➤"/>
            </a:pPr>
            <a:r>
              <a:rPr b="1" u="sng"/>
              <a:t>Black</a:t>
            </a:r>
            <a:r>
              <a:t> panelists and </a:t>
            </a:r>
            <a:r>
              <a:rPr b="1" u="sng"/>
              <a:t>Hispanics</a:t>
            </a:r>
            <a:r>
              <a:t> have </a:t>
            </a:r>
            <a:r>
              <a:rPr>
                <a:solidFill>
                  <a:schemeClr val="accent5"/>
                </a:solidFill>
              </a:rPr>
              <a:t>less</a:t>
            </a:r>
            <a:r>
              <a:t> diverse news diet (vs. White).</a:t>
            </a:r>
          </a:p>
          <a:p>
            <a:pPr marL="822325" indent="-822325">
              <a:buSzPct val="75000"/>
              <a:buFont typeface="Zapf Dingbats"/>
              <a:buChar char="➤"/>
            </a:pPr>
            <a:r>
              <a:t>Panelists with </a:t>
            </a:r>
            <a:r>
              <a:rPr b="1" u="sng"/>
              <a:t>higher education</a:t>
            </a:r>
            <a:r>
              <a:t> have </a:t>
            </a:r>
            <a:r>
              <a:rPr>
                <a:solidFill>
                  <a:schemeClr val="accent3"/>
                </a:solidFill>
              </a:rPr>
              <a:t>more</a:t>
            </a:r>
            <a:r>
              <a:t> diverse news diet.</a:t>
            </a:r>
          </a:p>
          <a:p>
            <a:pPr marL="822325" indent="-822325">
              <a:buSzPct val="75000"/>
              <a:buFont typeface="Zapf Dingbats"/>
              <a:buChar char="➤"/>
            </a:pPr>
            <a:r>
              <a:t>Panelists with </a:t>
            </a:r>
            <a:r>
              <a:rPr b="1" u="sng"/>
              <a:t>higher income</a:t>
            </a:r>
            <a:r>
              <a:t> have </a:t>
            </a:r>
            <a:r>
              <a:rPr>
                <a:solidFill>
                  <a:schemeClr val="accent5"/>
                </a:solidFill>
              </a:rPr>
              <a:t>less</a:t>
            </a:r>
            <a:r>
              <a:t> diverse news diet.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What predicts misinformation exposure?"/>
          <p:cNvSpPr txBox="1"/>
          <p:nvPr>
            <p:ph type="title"/>
          </p:nvPr>
        </p:nvSpPr>
        <p:spPr>
          <a:prstGeom prst="rect">
            <a:avLst/>
          </a:prstGeom>
        </p:spPr>
        <p:txBody>
          <a:bodyPr/>
          <a:lstStyle/>
          <a:p>
            <a:pPr/>
            <a:r>
              <a:t>What predicts misinformation exposure?</a:t>
            </a:r>
          </a:p>
        </p:txBody>
      </p:sp>
      <p:sp>
        <p:nvSpPr>
          <p:cNvPr id="297" name="NewsGuard &lt;60 as misinformation, &gt;60 as reliable news sour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NewsGuard &lt;60 as misinformation, &gt;60 as reliable news sources</a:t>
            </a:r>
          </a:p>
        </p:txBody>
      </p:sp>
      <p:sp>
        <p:nvSpPr>
          <p:cNvPr id="298" name="Republicans have more misinformation exposure.…"/>
          <p:cNvSpPr txBox="1"/>
          <p:nvPr>
            <p:ph type="body" idx="1"/>
          </p:nvPr>
        </p:nvSpPr>
        <p:spPr>
          <a:prstGeom prst="rect">
            <a:avLst/>
          </a:prstGeom>
        </p:spPr>
        <p:txBody>
          <a:bodyPr/>
          <a:lstStyle/>
          <a:p>
            <a:pPr marL="822325" indent="-822325">
              <a:buSzPct val="75000"/>
              <a:buFont typeface="Zapf Dingbats"/>
              <a:buChar char="➤"/>
            </a:pPr>
            <a:r>
              <a:rPr b="1" u="sng"/>
              <a:t>Republicans</a:t>
            </a:r>
            <a:r>
              <a:t> have </a:t>
            </a:r>
            <a:r>
              <a:rPr>
                <a:solidFill>
                  <a:schemeClr val="accent5"/>
                </a:solidFill>
              </a:rPr>
              <a:t>more</a:t>
            </a:r>
            <a:r>
              <a:t> misinformation exposure.</a:t>
            </a:r>
          </a:p>
          <a:p>
            <a:pPr marL="822325" indent="-822325">
              <a:buSzPct val="75000"/>
              <a:buFont typeface="Zapf Dingbats"/>
              <a:buChar char="➤"/>
            </a:pPr>
            <a:r>
              <a:t>Panelists who read </a:t>
            </a:r>
            <a:r>
              <a:rPr b="1" u="sng"/>
              <a:t>more</a:t>
            </a:r>
            <a:r>
              <a:t> news have </a:t>
            </a:r>
            <a:r>
              <a:rPr>
                <a:solidFill>
                  <a:schemeClr val="accent5"/>
                </a:solidFill>
              </a:rPr>
              <a:t>more</a:t>
            </a:r>
            <a:r>
              <a:t> misinformation exposure.</a:t>
            </a:r>
          </a:p>
          <a:p>
            <a:pPr marL="822325" indent="-822325">
              <a:buSzPct val="75000"/>
              <a:buFont typeface="Zapf Dingbats"/>
              <a:buChar char="➤"/>
            </a:pPr>
            <a:r>
              <a:rPr b="1" u="sng"/>
              <a:t>Older</a:t>
            </a:r>
            <a:r>
              <a:t> panelists have </a:t>
            </a:r>
            <a:r>
              <a:rPr>
                <a:solidFill>
                  <a:schemeClr val="accent5"/>
                </a:solidFill>
              </a:rPr>
              <a:t>more</a:t>
            </a:r>
            <a:r>
              <a:t> misinformation exposure.</a:t>
            </a:r>
          </a:p>
          <a:p>
            <a:pPr marL="822325" indent="-822325">
              <a:buSzPct val="75000"/>
              <a:buFont typeface="Zapf Dingbats"/>
              <a:buChar char="➤"/>
            </a:pPr>
            <a:r>
              <a:rPr b="1" u="sng"/>
              <a:t>Males</a:t>
            </a:r>
            <a:r>
              <a:t> have </a:t>
            </a:r>
            <a:r>
              <a:rPr>
                <a:solidFill>
                  <a:schemeClr val="accent5"/>
                </a:solidFill>
              </a:rPr>
              <a:t>more</a:t>
            </a:r>
            <a:r>
              <a:t> misinformation exposure.</a:t>
            </a:r>
          </a:p>
          <a:p>
            <a:pPr marL="822325" indent="-822325">
              <a:buSzPct val="75000"/>
              <a:buFont typeface="Zapf Dingbats"/>
              <a:buChar char="➤"/>
            </a:pPr>
            <a:r>
              <a:rPr b="1" u="sng"/>
              <a:t>Black</a:t>
            </a:r>
            <a:r>
              <a:t> panelists and </a:t>
            </a:r>
            <a:r>
              <a:rPr b="1" u="sng"/>
              <a:t>Hispanics</a:t>
            </a:r>
            <a:r>
              <a:t> have </a:t>
            </a:r>
            <a:r>
              <a:rPr>
                <a:solidFill>
                  <a:schemeClr val="accent3"/>
                </a:solidFill>
              </a:rPr>
              <a:t>less</a:t>
            </a:r>
            <a:r>
              <a:t> misinformation exposure.</a:t>
            </a:r>
          </a:p>
          <a:p>
            <a:pPr marL="822325" indent="-822325">
              <a:buSzPct val="75000"/>
              <a:buFont typeface="Zapf Dingbats"/>
              <a:buChar char="➤"/>
            </a:pPr>
            <a:r>
              <a:t>Panelists with </a:t>
            </a:r>
            <a:r>
              <a:rPr b="1" u="sng"/>
              <a:t>higher income</a:t>
            </a:r>
            <a:r>
              <a:t> have </a:t>
            </a:r>
            <a:r>
              <a:rPr>
                <a:solidFill>
                  <a:schemeClr val="accent3"/>
                </a:solidFill>
              </a:rPr>
              <a:t>less</a:t>
            </a:r>
            <a:r>
              <a:t> misinformation exposure.</a:t>
            </a:r>
          </a:p>
          <a:p>
            <a:pPr marL="822325" indent="-822325">
              <a:buSzPct val="75000"/>
              <a:buFont typeface="Zapf Dingbats"/>
              <a:buChar char="➤"/>
            </a:pPr>
            <a:r>
              <a:t>Panelists that are </a:t>
            </a:r>
            <a:r>
              <a:rPr b="1" u="sng"/>
              <a:t>unemployed</a:t>
            </a:r>
            <a:r>
              <a:t> have </a:t>
            </a:r>
            <a:r>
              <a:rPr>
                <a:solidFill>
                  <a:schemeClr val="accent5"/>
                </a:solidFill>
              </a:rPr>
              <a:t>more</a:t>
            </a:r>
            <a:r>
              <a:t> misinformation exposure.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0" name="scEdHYk7i5ezKXRqg9sfgFUXey5mhwR1Pwh8n5y2USx23xMWVgsjGLiKuD2vlBERrKWc6TOryNFMiorN3zUv27KPBXwVuMQNDSO1-TXW0rOrInTf32adyFhlXQw6LQ.png" descr="scEdHYk7i5ezKXRqg9sfgFUXey5mhwR1Pwh8n5y2USx23xMWVgsjGLiKuD2vlBERrKWc6TOryNFMiorN3zUv27KPBXwVuMQNDSO1-TXW0rOrInTf32adyFhlXQw6LQ.png"/>
          <p:cNvPicPr>
            <a:picLocks noChangeAspect="1"/>
          </p:cNvPicPr>
          <p:nvPr/>
        </p:nvPicPr>
        <p:blipFill>
          <a:blip r:embed="rId2">
            <a:extLst/>
          </a:blip>
          <a:stretch>
            <a:fillRect/>
          </a:stretch>
        </p:blipFill>
        <p:spPr>
          <a:xfrm>
            <a:off x="12889902" y="3299331"/>
            <a:ext cx="10154358" cy="10154358"/>
          </a:xfrm>
          <a:prstGeom prst="rect">
            <a:avLst/>
          </a:prstGeom>
          <a:ln w="12700">
            <a:miter lim="400000"/>
          </a:ln>
        </p:spPr>
      </p:pic>
      <p:pic>
        <p:nvPicPr>
          <p:cNvPr id="301" name="c0UjuYAQubFoVV0cVg1oGYxCG0sEFXFdFUeqMya-qefI3romal-9IItLv43yCv-GqsmYPjdVfh3nLEGhLNCjZi_xHdnb-CGmPnplxhsnJuNg4Lt8306RRZRC1WjNHg.png" descr="c0UjuYAQubFoVV0cVg1oGYxCG0sEFXFdFUeqMya-qefI3romal-9IItLv43yCv-GqsmYPjdVfh3nLEGhLNCjZi_xHdnb-CGmPnplxhsnJuNg4Lt8306RRZRC1WjNHg.png"/>
          <p:cNvPicPr>
            <a:picLocks noChangeAspect="1"/>
          </p:cNvPicPr>
          <p:nvPr/>
        </p:nvPicPr>
        <p:blipFill>
          <a:blip r:embed="rId3">
            <a:extLst/>
          </a:blip>
          <a:stretch>
            <a:fillRect/>
          </a:stretch>
        </p:blipFill>
        <p:spPr>
          <a:xfrm>
            <a:off x="1096673" y="3106614"/>
            <a:ext cx="10539792" cy="10539792"/>
          </a:xfrm>
          <a:prstGeom prst="rect">
            <a:avLst/>
          </a:prstGeom>
          <a:ln w="12700">
            <a:miter lim="400000"/>
          </a:ln>
        </p:spPr>
      </p:pic>
      <p:sp>
        <p:nvSpPr>
          <p:cNvPr id="302" name="More cross-cutting means more misinformation"/>
          <p:cNvSpPr txBox="1"/>
          <p:nvPr>
            <p:ph type="title"/>
          </p:nvPr>
        </p:nvSpPr>
        <p:spPr>
          <a:prstGeom prst="rect">
            <a:avLst/>
          </a:prstGeom>
        </p:spPr>
        <p:txBody>
          <a:bodyPr/>
          <a:lstStyle>
            <a:lvl1pPr defTabSz="2243271">
              <a:defRPr spc="-156" sz="7820"/>
            </a:lvl1pPr>
          </a:lstStyle>
          <a:p>
            <a:pPr/>
            <a:r>
              <a:t>More cross-cutting means more misinformation</a:t>
            </a:r>
          </a:p>
        </p:txBody>
      </p:sp>
      <p:sp>
        <p:nvSpPr>
          <p:cNvPr id="303" name="Between-subject, within-subject, robust for all five partisan group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08990">
              <a:defRPr sz="5390"/>
            </a:lvl1pPr>
          </a:lstStyle>
          <a:p>
            <a:pPr/>
            <a:r>
              <a:t>Between-subject, within-subject, robust for all five partisan groups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5" name="Image" descr="Image"/>
          <p:cNvPicPr>
            <a:picLocks noChangeAspect="1"/>
          </p:cNvPicPr>
          <p:nvPr/>
        </p:nvPicPr>
        <p:blipFill>
          <a:blip r:embed="rId3">
            <a:extLst/>
          </a:blip>
          <a:srcRect l="45971" t="0" r="0" b="0"/>
          <a:stretch>
            <a:fillRect/>
          </a:stretch>
        </p:blipFill>
        <p:spPr>
          <a:xfrm>
            <a:off x="935207" y="531812"/>
            <a:ext cx="13138656" cy="12652556"/>
          </a:xfrm>
          <a:prstGeom prst="rect">
            <a:avLst/>
          </a:prstGeom>
          <a:ln w="12700">
            <a:miter lim="400000"/>
          </a:ln>
        </p:spPr>
      </p:pic>
      <p:sp>
        <p:nvSpPr>
          <p:cNvPr id="166" name="Node: ingredient…"/>
          <p:cNvSpPr txBox="1"/>
          <p:nvPr>
            <p:ph type="body" sz="quarter" idx="4294967295"/>
          </p:nvPr>
        </p:nvSpPr>
        <p:spPr>
          <a:xfrm>
            <a:off x="14751237" y="4431313"/>
            <a:ext cx="9251538" cy="4853374"/>
          </a:xfrm>
          <a:prstGeom prst="rect">
            <a:avLst/>
          </a:prstGeom>
        </p:spPr>
        <p:txBody>
          <a:bodyPr/>
          <a:lstStyle/>
          <a:p>
            <a:pPr/>
            <a:r>
              <a:t>Node: ingredient</a:t>
            </a:r>
          </a:p>
          <a:p>
            <a:pPr/>
            <a:r>
              <a:t>Tie: shared flavor compound</a:t>
            </a:r>
          </a:p>
          <a:p>
            <a:pPr/>
          </a:p>
          <a:p>
            <a:pPr/>
            <a:r>
              <a:t>What else could be the tie?</a:t>
            </a:r>
          </a:p>
        </p:txBody>
      </p:sp>
      <p:sp>
        <p:nvSpPr>
          <p:cNvPr id="167" name="Ahn et al. (2011)"/>
          <p:cNvSpPr txBox="1"/>
          <p:nvPr/>
        </p:nvSpPr>
        <p:spPr>
          <a:xfrm>
            <a:off x="22005449" y="13170979"/>
            <a:ext cx="231648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Ahn et al. (2011)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Image" descr="Image"/>
          <p:cNvPicPr>
            <a:picLocks noChangeAspect="1"/>
          </p:cNvPicPr>
          <p:nvPr/>
        </p:nvPicPr>
        <p:blipFill>
          <a:blip r:embed="rId2">
            <a:extLst/>
          </a:blip>
          <a:stretch>
            <a:fillRect/>
          </a:stretch>
        </p:blipFill>
        <p:spPr>
          <a:xfrm>
            <a:off x="3206681" y="63346"/>
            <a:ext cx="17122153" cy="13589308"/>
          </a:xfrm>
          <a:prstGeom prst="rect">
            <a:avLst/>
          </a:prstGeom>
          <a:ln w="12700">
            <a:miter lim="400000"/>
          </a:ln>
        </p:spPr>
      </p:pic>
      <p:sp>
        <p:nvSpPr>
          <p:cNvPr id="172" name="Ahn et al. (2011)"/>
          <p:cNvSpPr txBox="1"/>
          <p:nvPr/>
        </p:nvSpPr>
        <p:spPr>
          <a:xfrm>
            <a:off x="22005449" y="13170979"/>
            <a:ext cx="231648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Ahn et al. (2011)</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Image" descr="Image"/>
          <p:cNvPicPr>
            <a:picLocks noChangeAspect="1"/>
          </p:cNvPicPr>
          <p:nvPr/>
        </p:nvPicPr>
        <p:blipFill>
          <a:blip r:embed="rId2">
            <a:extLst/>
          </a:blip>
          <a:stretch>
            <a:fillRect/>
          </a:stretch>
        </p:blipFill>
        <p:spPr>
          <a:xfrm>
            <a:off x="-28165" y="63346"/>
            <a:ext cx="17122153" cy="13589308"/>
          </a:xfrm>
          <a:prstGeom prst="rect">
            <a:avLst/>
          </a:prstGeom>
          <a:ln w="12700">
            <a:miter lim="400000"/>
          </a:ln>
        </p:spPr>
      </p:pic>
      <p:sp>
        <p:nvSpPr>
          <p:cNvPr id="175" name="Node: ingredient…"/>
          <p:cNvSpPr txBox="1"/>
          <p:nvPr>
            <p:ph type="body" sz="quarter" idx="4294967295"/>
          </p:nvPr>
        </p:nvSpPr>
        <p:spPr>
          <a:xfrm>
            <a:off x="17536777" y="5808650"/>
            <a:ext cx="6519029" cy="2098700"/>
          </a:xfrm>
          <a:prstGeom prst="rect">
            <a:avLst/>
          </a:prstGeom>
        </p:spPr>
        <p:txBody>
          <a:bodyPr/>
          <a:lstStyle/>
          <a:p>
            <a:pPr/>
            <a:r>
              <a:t>Node: ingredient</a:t>
            </a:r>
          </a:p>
          <a:p>
            <a:pPr/>
            <a:r>
              <a:t>Tie: co-occurence</a:t>
            </a:r>
          </a:p>
        </p:txBody>
      </p:sp>
      <p:sp>
        <p:nvSpPr>
          <p:cNvPr id="176" name="Ahn et al. (2011)"/>
          <p:cNvSpPr txBox="1"/>
          <p:nvPr/>
        </p:nvSpPr>
        <p:spPr>
          <a:xfrm>
            <a:off x="22005449" y="13170979"/>
            <a:ext cx="231648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Ahn et al. (2011)</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Image" descr="Image"/>
          <p:cNvPicPr>
            <a:picLocks noChangeAspect="1"/>
          </p:cNvPicPr>
          <p:nvPr/>
        </p:nvPicPr>
        <p:blipFill>
          <a:blip r:embed="rId3">
            <a:extLst/>
          </a:blip>
          <a:stretch>
            <a:fillRect/>
          </a:stretch>
        </p:blipFill>
        <p:spPr>
          <a:xfrm>
            <a:off x="11807745" y="485231"/>
            <a:ext cx="12367812" cy="9815939"/>
          </a:xfrm>
          <a:prstGeom prst="rect">
            <a:avLst/>
          </a:prstGeom>
          <a:ln w="12700">
            <a:miter lim="400000"/>
          </a:ln>
        </p:spPr>
      </p:pic>
      <p:pic>
        <p:nvPicPr>
          <p:cNvPr id="179" name="Image" descr="Image"/>
          <p:cNvPicPr>
            <a:picLocks noChangeAspect="1"/>
          </p:cNvPicPr>
          <p:nvPr/>
        </p:nvPicPr>
        <p:blipFill>
          <a:blip r:embed="rId4">
            <a:extLst/>
          </a:blip>
          <a:srcRect l="45971" t="0" r="0" b="0"/>
          <a:stretch>
            <a:fillRect/>
          </a:stretch>
        </p:blipFill>
        <p:spPr>
          <a:xfrm>
            <a:off x="33692" y="277691"/>
            <a:ext cx="11817725" cy="11380497"/>
          </a:xfrm>
          <a:prstGeom prst="rect">
            <a:avLst/>
          </a:prstGeom>
          <a:ln w="12700">
            <a:miter lim="400000"/>
          </a:ln>
        </p:spPr>
      </p:pic>
      <p:sp>
        <p:nvSpPr>
          <p:cNvPr id="180" name="What other kinds of networks could be constructed from the data?"/>
          <p:cNvSpPr txBox="1"/>
          <p:nvPr>
            <p:ph type="body" sz="quarter" idx="4294967295"/>
          </p:nvPr>
        </p:nvSpPr>
        <p:spPr>
          <a:xfrm>
            <a:off x="7195330" y="11032132"/>
            <a:ext cx="9993340" cy="1470519"/>
          </a:xfrm>
          <a:prstGeom prst="rect">
            <a:avLst/>
          </a:prstGeom>
        </p:spPr>
        <p:txBody>
          <a:bodyPr/>
          <a:lstStyle>
            <a:lvl1pPr marL="0" indent="0">
              <a:buSzTx/>
              <a:buNone/>
            </a:lvl1pPr>
          </a:lstStyle>
          <a:p>
            <a:pPr/>
            <a:r>
              <a:t>What other kinds of networks could be constructed from the data?</a:t>
            </a:r>
          </a:p>
        </p:txBody>
      </p:sp>
      <p:sp>
        <p:nvSpPr>
          <p:cNvPr id="181" name="Ahn et al. (2011)"/>
          <p:cNvSpPr txBox="1"/>
          <p:nvPr/>
        </p:nvSpPr>
        <p:spPr>
          <a:xfrm>
            <a:off x="22005449" y="13170979"/>
            <a:ext cx="231648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Ahn et al. (2011)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Image" descr="Image"/>
          <p:cNvPicPr>
            <a:picLocks noChangeAspect="1"/>
          </p:cNvPicPr>
          <p:nvPr/>
        </p:nvPicPr>
        <p:blipFill>
          <a:blip r:embed="rId3">
            <a:extLst/>
          </a:blip>
          <a:stretch>
            <a:fillRect/>
          </a:stretch>
        </p:blipFill>
        <p:spPr>
          <a:xfrm>
            <a:off x="3006529" y="374139"/>
            <a:ext cx="18370942" cy="12967722"/>
          </a:xfrm>
          <a:prstGeom prst="rect">
            <a:avLst/>
          </a:prstGeom>
          <a:ln w="12700">
            <a:miter lim="400000"/>
          </a:ln>
        </p:spPr>
      </p:pic>
      <p:sp>
        <p:nvSpPr>
          <p:cNvPr id="186" name="Schlosser et al. (2020)"/>
          <p:cNvSpPr txBox="1"/>
          <p:nvPr/>
        </p:nvSpPr>
        <p:spPr>
          <a:xfrm>
            <a:off x="21124775" y="13091434"/>
            <a:ext cx="312328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Schlosser et al. (2020)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Image" descr="Image"/>
          <p:cNvPicPr>
            <a:picLocks noChangeAspect="1"/>
          </p:cNvPicPr>
          <p:nvPr/>
        </p:nvPicPr>
        <p:blipFill>
          <a:blip r:embed="rId3">
            <a:extLst/>
          </a:blip>
          <a:stretch>
            <a:fillRect/>
          </a:stretch>
        </p:blipFill>
        <p:spPr>
          <a:xfrm>
            <a:off x="3006529" y="374139"/>
            <a:ext cx="18370942" cy="12967722"/>
          </a:xfrm>
          <a:prstGeom prst="rect">
            <a:avLst/>
          </a:prstGeom>
          <a:ln w="12700">
            <a:miter lim="400000"/>
          </a:ln>
        </p:spPr>
      </p:pic>
      <p:sp>
        <p:nvSpPr>
          <p:cNvPr id="191" name="Schlosser et al. (2020)"/>
          <p:cNvSpPr txBox="1"/>
          <p:nvPr/>
        </p:nvSpPr>
        <p:spPr>
          <a:xfrm>
            <a:off x="21124775" y="13091434"/>
            <a:ext cx="312328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Schlosser et al. (2020)</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